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1"/>
  </p:handoutMasterIdLst>
  <p:sldIdLst>
    <p:sldId id="257" r:id="rId5"/>
    <p:sldId id="258" r:id="rId6"/>
    <p:sldId id="272" r:id="rId7"/>
    <p:sldId id="273" r:id="rId8"/>
    <p:sldId id="274" r:id="rId9"/>
    <p:sldId id="275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ith Cottrell" initials="KC" lastIdx="1" clrIdx="0">
    <p:extLst>
      <p:ext uri="{19B8F6BF-5375-455C-9EA6-DF929625EA0E}">
        <p15:presenceInfo xmlns:p15="http://schemas.microsoft.com/office/powerpoint/2012/main" userId="S-1-5-21-2052111302-1897051121-725345543-2740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2CFEC2-DCFC-356D-CC2A-0E4B3DB187D0}" v="527" dt="2020-02-03T20:15:16.992"/>
    <p1510:client id="{1074C02E-B567-893B-46FA-209EB8816DF7}" v="11" dt="2020-02-13T16:16:11.218"/>
    <p1510:client id="{18909613-44D4-F620-CD55-FA2E9B9240E8}" v="222" dt="2020-02-04T20:21:49.130"/>
    <p1510:client id="{6D6A6B5C-50D0-53AF-E320-0712A9571D98}" v="29" dt="2020-02-04T19:54:09.630"/>
    <p1510:client id="{AA8A999A-4BD5-C7FE-28B9-935E4FAA22CF}" v="2" dt="2020-02-06T14:24:25.103"/>
    <p1510:client id="{CCFD82CC-4038-4D57-B489-EAD245D1F6A2}" v="13" dt="2020-02-13T16:13:13.115"/>
    <p1510:client id="{EA2E5C1F-12FC-1326-BCEE-A844A88006B7}" v="8" dt="2020-02-04T21:01:52.0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1309EA-2139-4037-9427-850253D64D43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83A76A-F73A-47AD-9483-4DE92A5D3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94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3572-6FB3-4C26-95A5-150E78351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FC32A-43EA-411D-943C-8E000599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0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3572-6FB3-4C26-95A5-150E78351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FC32A-43EA-411D-943C-8E000599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5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3572-6FB3-4C26-95A5-150E78351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FC32A-43EA-411D-943C-8E000599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7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3572-6FB3-4C26-95A5-150E78351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FC32A-43EA-411D-943C-8E000599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57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3572-6FB3-4C26-95A5-150E78351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FC32A-43EA-411D-943C-8E000599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1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3572-6FB3-4C26-95A5-150E78351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FC32A-43EA-411D-943C-8E000599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70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3572-6FB3-4C26-95A5-150E78351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FC32A-43EA-411D-943C-8E000599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84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3572-6FB3-4C26-95A5-150E78351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FC32A-43EA-411D-943C-8E000599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2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3572-6FB3-4C26-95A5-150E78351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FC32A-43EA-411D-943C-8E000599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43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3572-6FB3-4C26-95A5-150E78351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FC32A-43EA-411D-943C-8E000599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1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3572-6FB3-4C26-95A5-150E78351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FC32A-43EA-411D-943C-8E000599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78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13572-6FB3-4C26-95A5-150E78351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FC32A-43EA-411D-943C-8E000599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83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50C71E7-FA55-4D29-B4C1-1555B9803517}"/>
              </a:ext>
            </a:extLst>
          </p:cNvPr>
          <p:cNvGrpSpPr/>
          <p:nvPr/>
        </p:nvGrpSpPr>
        <p:grpSpPr>
          <a:xfrm>
            <a:off x="0" y="0"/>
            <a:ext cx="12192000" cy="843094"/>
            <a:chOff x="0" y="6014906"/>
            <a:chExt cx="12192000" cy="84309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CF37C36-B35A-4805-8353-E8B665D6F68D}"/>
                </a:ext>
              </a:extLst>
            </p:cNvPr>
            <p:cNvSpPr/>
            <p:nvPr/>
          </p:nvSpPr>
          <p:spPr>
            <a:xfrm>
              <a:off x="0" y="6014906"/>
              <a:ext cx="12192000" cy="843094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421A24"/>
                </a:gs>
                <a:gs pos="100000">
                  <a:srgbClr val="782F4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83CDEB8-03F9-49A0-861A-E9534210BC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7" y="6048551"/>
              <a:ext cx="2350249" cy="774280"/>
            </a:xfrm>
            <a:prstGeom prst="rect">
              <a:avLst/>
            </a:prstGeom>
          </p:spPr>
        </p:pic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F533EE68-466E-4B0A-8C7B-5D49C62E9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5876" y="8470535"/>
            <a:ext cx="5765823" cy="377948"/>
          </a:xfrm>
        </p:spPr>
        <p:txBody>
          <a:bodyPr>
            <a:normAutofit fontScale="90000"/>
          </a:bodyPr>
          <a:lstStyle/>
          <a:p>
            <a:pPr algn="ctr"/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7BC676A-9D69-4775-91FE-074ADC420608}"/>
              </a:ext>
            </a:extLst>
          </p:cNvPr>
          <p:cNvSpPr txBox="1">
            <a:spLocks/>
          </p:cNvSpPr>
          <p:nvPr/>
        </p:nvSpPr>
        <p:spPr bwMode="auto">
          <a:xfrm>
            <a:off x="2354580" y="5454711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2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Calibri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2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Calibri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2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Calibri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2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Calibri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2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>
              <a:solidFill>
                <a:srgbClr val="421A24"/>
              </a:solidFill>
            </a:endParaRPr>
          </a:p>
        </p:txBody>
      </p:sp>
      <p:pic>
        <p:nvPicPr>
          <p:cNvPr id="2050" name="Picture 2" descr="Custom Reclaimed Wood Conference and Boardroom Tab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611" y="2746131"/>
            <a:ext cx="5848061" cy="390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6114" y="999241"/>
            <a:ext cx="114629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 smtClean="0">
                <a:latin typeface="Georgia" panose="02040502050405020303" pitchFamily="18" charset="0"/>
              </a:rPr>
              <a:t>Managing &amp; Developing Volunteer Boards</a:t>
            </a:r>
            <a:endParaRPr lang="en-US" sz="4400" i="1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5361" y="1768682"/>
            <a:ext cx="7946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Monday, October 5</a:t>
            </a:r>
            <a:r>
              <a:rPr lang="en-US" sz="2000" baseline="30000" dirty="0" smtClean="0">
                <a:latin typeface="Georgia" panose="02040502050405020303" pitchFamily="18" charset="0"/>
              </a:rPr>
              <a:t>th</a:t>
            </a:r>
            <a:r>
              <a:rPr lang="en-US" sz="2000" dirty="0" smtClean="0">
                <a:latin typeface="Georgia" panose="02040502050405020303" pitchFamily="18" charset="0"/>
              </a:rPr>
              <a:t>, 7:30 p.m.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816" y="2564091"/>
            <a:ext cx="564194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latin typeface="Georgia" panose="02040502050405020303" pitchFamily="18" charset="0"/>
              </a:rPr>
              <a:t>Welcome!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r>
              <a:rPr lang="en-US" sz="2000" dirty="0" smtClean="0">
                <a:latin typeface="Georgia" panose="02040502050405020303" pitchFamily="18" charset="0"/>
              </a:rPr>
              <a:t>Thank you for your engagement and time!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000" dirty="0" smtClean="0">
                <a:latin typeface="Georgia" panose="02040502050405020303" pitchFamily="18" charset="0"/>
              </a:rPr>
              <a:t>Please help other attendees by changing your zoom name to include your club or chapter.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000" dirty="0" smtClean="0">
                <a:latin typeface="Georgia" panose="02040502050405020303" pitchFamily="18" charset="0"/>
              </a:rPr>
              <a:t>Each registrant will be emailed the presentation following the event.</a:t>
            </a:r>
          </a:p>
          <a:p>
            <a:endParaRPr lang="en-US" sz="2000" dirty="0" smtClean="0">
              <a:latin typeface="Georgia" panose="02040502050405020303" pitchFamily="18" charset="0"/>
            </a:endParaRPr>
          </a:p>
          <a:p>
            <a:r>
              <a:rPr lang="en-US" sz="2000" dirty="0" smtClean="0">
                <a:latin typeface="Georgia" panose="02040502050405020303" pitchFamily="18" charset="0"/>
              </a:rPr>
              <a:t>Special Guest: Jesse Wexler, Circle of Gold Member &amp; Past President of the NYC Noles.</a:t>
            </a: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37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Better boards begin with…you!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63" y="1831476"/>
            <a:ext cx="10476346" cy="422197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 algn="ctr"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aware and honest about yourself, your personality, strengths &amp; weaknesses.</a:t>
            </a:r>
          </a:p>
          <a:p>
            <a:pPr marL="457200" lvl="1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50C71E7-FA55-4D29-B4C1-1555B9803517}"/>
              </a:ext>
            </a:extLst>
          </p:cNvPr>
          <p:cNvGrpSpPr/>
          <p:nvPr/>
        </p:nvGrpSpPr>
        <p:grpSpPr>
          <a:xfrm>
            <a:off x="0" y="0"/>
            <a:ext cx="12192000" cy="843094"/>
            <a:chOff x="0" y="6014906"/>
            <a:chExt cx="12192000" cy="84309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CF37C36-B35A-4805-8353-E8B665D6F68D}"/>
                </a:ext>
              </a:extLst>
            </p:cNvPr>
            <p:cNvSpPr/>
            <p:nvPr/>
          </p:nvSpPr>
          <p:spPr>
            <a:xfrm>
              <a:off x="0" y="6014906"/>
              <a:ext cx="12192000" cy="843094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421A24"/>
                </a:gs>
                <a:gs pos="100000">
                  <a:srgbClr val="782F4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83CDEB8-03F9-49A0-861A-E9534210BC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7" y="6048551"/>
              <a:ext cx="2350249" cy="774280"/>
            </a:xfrm>
            <a:prstGeom prst="rect">
              <a:avLst/>
            </a:prstGeom>
          </p:spPr>
        </p:pic>
      </p:grpSp>
      <p:pic>
        <p:nvPicPr>
          <p:cNvPr id="1026" name="Picture 2" descr="Jimbo Fisher Signed Photo - 8x10 | Signed photo, Fisher, Seminoles footb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57" y="2801373"/>
            <a:ext cx="3372716" cy="337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College Football Blog: Florida State Quarterbacks Under Bobby Bowd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406" y="2801373"/>
            <a:ext cx="2924885" cy="337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33750" y="2779571"/>
            <a:ext cx="49625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>
                <a:latin typeface="Georgia" panose="02040502050405020303" pitchFamily="18" charset="0"/>
              </a:rPr>
              <a:t>What is your motivation in serving locally?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>
                <a:latin typeface="Georgia" panose="02040502050405020303" pitchFamily="18" charset="0"/>
              </a:rPr>
              <a:t>What helps drive you?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>
                <a:latin typeface="Georgia" panose="02040502050405020303" pitchFamily="18" charset="0"/>
              </a:rPr>
              <a:t>What drives you nuts?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>
                <a:latin typeface="Georgia" panose="02040502050405020303" pitchFamily="18" charset="0"/>
              </a:rPr>
              <a:t>In what ways can you develop yourself to strengthen your board?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>
                <a:latin typeface="Georgia" panose="02040502050405020303" pitchFamily="18" charset="0"/>
              </a:rPr>
              <a:t>How will you approach your service?  Will you take the Fisher approach or the Bowden philosophy?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latin typeface="Georgia" panose="02040502050405020303" pitchFamily="18" charset="0"/>
            </a:endParaRPr>
          </a:p>
          <a:p>
            <a:pPr algn="ctr"/>
            <a:r>
              <a:rPr lang="en-US" dirty="0" smtClean="0">
                <a:latin typeface="Georgia" panose="02040502050405020303" pitchFamily="18" charset="0"/>
              </a:rPr>
              <a:t>Answering these questions honestly will go a long way in ensuring a successful club and building your Nole Network.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1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the first board meeting…or now!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47400" cy="43513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457200" lvl="1" indent="0" algn="ctr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 be mindful that you are leading human beings, who just happen to be volunteering for Florida State and their community.</a:t>
            </a:r>
          </a:p>
          <a:p>
            <a:pPr marL="457200" lvl="1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-Think of Mike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Norvell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walking in to the locker room last December. </a:t>
            </a:r>
          </a:p>
          <a:p>
            <a:pPr marL="457200" lvl="1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-Nobody cares how much you know…until they know how much you care. </a:t>
            </a:r>
          </a:p>
          <a:p>
            <a:pPr marL="457200" lvl="1" indent="0" algn="ctr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ctr">
              <a:buNone/>
            </a:pPr>
            <a:r>
              <a:rPr lang="en-US" b="1" dirty="0" smtClean="0">
                <a:latin typeface="Georgia" panose="02040502050405020303" pitchFamily="18" charset="0"/>
              </a:rPr>
              <a:t>Be a good teammate/coach. Invest in your fellow board members.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Get to know them. Tell them your story, hear theirs, line up your “why’s”. Connect.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Many newer volunteers are looking to connect with a culture and family they consider “home”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Go past email.  Go past a tag.  Text or call for no board reason.</a:t>
            </a:r>
            <a:endParaRPr lang="en-US" sz="20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Say thank you. And mean it.</a:t>
            </a:r>
          </a:p>
          <a:p>
            <a:pPr marL="457200" lvl="1" indent="0">
              <a:buNone/>
            </a:pPr>
            <a:endParaRPr lang="en-US" sz="20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457200" lvl="1" indent="0" algn="ctr">
              <a:buNone/>
            </a:pPr>
            <a:r>
              <a:rPr lang="en-US" sz="2000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You’ll be amazed at what a little bit of effort can do for another board member, both personally and for your board.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50C71E7-FA55-4D29-B4C1-1555B9803517}"/>
              </a:ext>
            </a:extLst>
          </p:cNvPr>
          <p:cNvGrpSpPr/>
          <p:nvPr/>
        </p:nvGrpSpPr>
        <p:grpSpPr>
          <a:xfrm>
            <a:off x="0" y="0"/>
            <a:ext cx="12192000" cy="843094"/>
            <a:chOff x="0" y="6014906"/>
            <a:chExt cx="12192000" cy="84309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CF37C36-B35A-4805-8353-E8B665D6F68D}"/>
                </a:ext>
              </a:extLst>
            </p:cNvPr>
            <p:cNvSpPr/>
            <p:nvPr/>
          </p:nvSpPr>
          <p:spPr>
            <a:xfrm>
              <a:off x="0" y="6014906"/>
              <a:ext cx="12192000" cy="843094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421A24"/>
                </a:gs>
                <a:gs pos="100000">
                  <a:srgbClr val="782F4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83CDEB8-03F9-49A0-861A-E9534210BC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7" y="6048551"/>
              <a:ext cx="2350249" cy="7742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633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6473"/>
            <a:ext cx="10515600" cy="116421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Georgia" panose="02040502050405020303" pitchFamily="18" charset="0"/>
              </a:rPr>
              <a:t>Q: </a:t>
            </a:r>
            <a:r>
              <a:rPr lang="en-US" dirty="0" smtClean="0"/>
              <a:t>“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I get people to work &amp; be effective, especially when football is rough?”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9635"/>
            <a:ext cx="10947400" cy="423732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lvl="1" indent="0" algn="ctr">
              <a:buNone/>
            </a:pPr>
            <a:r>
              <a:rPr lang="en-US" sz="2000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A: Build trust, stability &amp; be effective yourself.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Trust</a:t>
            </a: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:</a:t>
            </a:r>
          </a:p>
          <a:p>
            <a:pPr marL="914400" lvl="1" indent="-457200">
              <a:buAutoNum type="arabicParenR"/>
            </a:pP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Carry your weight in the same way you ask &amp; expect of others.</a:t>
            </a:r>
          </a:p>
          <a:p>
            <a:pPr marL="914400" lvl="1" indent="-457200">
              <a:buAutoNum type="arabicParenR"/>
            </a:pP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Don’t use only your friends and don’t abuse connections of other board members.</a:t>
            </a:r>
          </a:p>
          <a:p>
            <a:pPr marL="457200" lvl="1" indent="0">
              <a:buNone/>
            </a:pPr>
            <a:endParaRPr lang="en-US" sz="2000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Stability</a:t>
            </a: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:</a:t>
            </a:r>
          </a:p>
          <a:p>
            <a:pPr marL="914400" lvl="1" indent="-457200">
              <a:buAutoNum type="arabicParenR"/>
            </a:pP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Avoid the squirrels.  Don’t jump around from goal to goal.</a:t>
            </a:r>
          </a:p>
          <a:p>
            <a:pPr marL="914400" lvl="1" indent="-457200">
              <a:buAutoNum type="arabicParenR"/>
            </a:pP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Set tangible goals that can be accomplished by your board.</a:t>
            </a:r>
          </a:p>
          <a:p>
            <a:pPr marL="914400" lvl="1" indent="-457200">
              <a:buAutoNum type="arabicParenR"/>
            </a:pPr>
            <a:endParaRPr lang="en-US" sz="2000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Effective</a:t>
            </a: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:</a:t>
            </a:r>
          </a:p>
          <a:p>
            <a:pPr marL="914400" lvl="1" indent="-457200">
              <a:buAutoNum type="arabicParenR"/>
            </a:pP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Communicate clearly, timely and regularly.  Avoid the open air…</a:t>
            </a:r>
          </a:p>
          <a:p>
            <a:pPr marL="914400" lvl="1" indent="-457200">
              <a:buAutoNum type="arabicParenR"/>
            </a:pP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Be S.M.A.R.T.</a:t>
            </a:r>
          </a:p>
          <a:p>
            <a:pPr marL="457200" lvl="1" indent="0" algn="ctr">
              <a:buNone/>
            </a:pPr>
            <a:r>
              <a:rPr lang="en-US" sz="2000" b="1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(Specific, Measureable, Achievable, Realistic, Tangible.)</a:t>
            </a:r>
          </a:p>
          <a:p>
            <a:pPr marL="914400" lvl="1" indent="-457200">
              <a:buAutoNum type="arabicParenR"/>
            </a:pPr>
            <a:endParaRPr lang="en-US" sz="2000" i="1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AutoNum type="arabicParenR"/>
            </a:pPr>
            <a:endParaRPr lang="en-US" sz="2000" i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AutoNum type="arabicParenR"/>
            </a:pPr>
            <a:endParaRPr lang="en-US" sz="2000" i="1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50C71E7-FA55-4D29-B4C1-1555B9803517}"/>
              </a:ext>
            </a:extLst>
          </p:cNvPr>
          <p:cNvGrpSpPr/>
          <p:nvPr/>
        </p:nvGrpSpPr>
        <p:grpSpPr>
          <a:xfrm>
            <a:off x="0" y="0"/>
            <a:ext cx="12192000" cy="843094"/>
            <a:chOff x="0" y="6014906"/>
            <a:chExt cx="12192000" cy="84309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CF37C36-B35A-4805-8353-E8B665D6F68D}"/>
                </a:ext>
              </a:extLst>
            </p:cNvPr>
            <p:cNvSpPr/>
            <p:nvPr/>
          </p:nvSpPr>
          <p:spPr>
            <a:xfrm>
              <a:off x="0" y="6014906"/>
              <a:ext cx="12192000" cy="843094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421A24"/>
                </a:gs>
                <a:gs pos="100000">
                  <a:srgbClr val="782F4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83CDEB8-03F9-49A0-861A-E9534210BC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7" y="6048551"/>
              <a:ext cx="2350249" cy="7742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9175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6473"/>
            <a:ext cx="10515600" cy="116421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Georgia" panose="02040502050405020303" pitchFamily="18" charset="0"/>
              </a:rPr>
              <a:t>Q: </a:t>
            </a:r>
            <a:r>
              <a:rPr lang="en-US" dirty="0" smtClean="0"/>
              <a:t>“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I get people to stick &amp; stay?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0327"/>
            <a:ext cx="10947400" cy="486756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lvl="1" indent="0" algn="ctr">
              <a:buNone/>
            </a:pPr>
            <a:r>
              <a:rPr lang="en-US" sz="3300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Intentionally Develop Them</a:t>
            </a:r>
          </a:p>
          <a:p>
            <a:pPr lvl="0"/>
            <a:r>
              <a:rPr lang="en-US" dirty="0">
                <a:latin typeface="Georgia" panose="02040502050405020303" pitchFamily="18" charset="0"/>
              </a:rPr>
              <a:t>Speak to the purpose of serving a club…it isn’t just beer and </a:t>
            </a:r>
            <a:r>
              <a:rPr lang="en-US" dirty="0" smtClean="0">
                <a:latin typeface="Georgia" panose="02040502050405020303" pitchFamily="18" charset="0"/>
              </a:rPr>
              <a:t>football. </a:t>
            </a:r>
            <a:endParaRPr lang="en-US" dirty="0">
              <a:latin typeface="Georgia" panose="02040502050405020303" pitchFamily="18" charset="0"/>
            </a:endParaRPr>
          </a:p>
          <a:p>
            <a:pPr lvl="0"/>
            <a:r>
              <a:rPr lang="en-US" dirty="0">
                <a:latin typeface="Georgia" panose="02040502050405020303" pitchFamily="18" charset="0"/>
              </a:rPr>
              <a:t>Ask people what their strengths are and let them go </a:t>
            </a:r>
            <a:r>
              <a:rPr lang="en-US" dirty="0" smtClean="0">
                <a:latin typeface="Georgia" panose="02040502050405020303" pitchFamily="18" charset="0"/>
              </a:rPr>
              <a:t>work, </a:t>
            </a:r>
            <a:r>
              <a:rPr lang="en-US" dirty="0">
                <a:latin typeface="Georgia" panose="02040502050405020303" pitchFamily="18" charset="0"/>
              </a:rPr>
              <a:t>you’ll get more buy in.</a:t>
            </a:r>
          </a:p>
          <a:p>
            <a:pPr lvl="0"/>
            <a:r>
              <a:rPr lang="en-US" dirty="0">
                <a:latin typeface="Georgia" panose="02040502050405020303" pitchFamily="18" charset="0"/>
              </a:rPr>
              <a:t>Use social media to ask for specific needs</a:t>
            </a:r>
            <a:r>
              <a:rPr lang="en-US" dirty="0" smtClean="0">
                <a:latin typeface="Georgia" panose="02040502050405020303" pitchFamily="18" charset="0"/>
              </a:rPr>
              <a:t>! </a:t>
            </a:r>
            <a:endParaRPr lang="en-US" dirty="0">
              <a:latin typeface="Georgia" panose="02040502050405020303" pitchFamily="18" charset="0"/>
            </a:endParaRPr>
          </a:p>
          <a:p>
            <a:pPr lvl="0"/>
            <a:r>
              <a:rPr lang="en-US" dirty="0">
                <a:latin typeface="Georgia" panose="02040502050405020303" pitchFamily="18" charset="0"/>
              </a:rPr>
              <a:t>Invest in people at </a:t>
            </a:r>
            <a:r>
              <a:rPr lang="en-US" dirty="0" smtClean="0">
                <a:latin typeface="Georgia" panose="02040502050405020303" pitchFamily="18" charset="0"/>
              </a:rPr>
              <a:t>events. Thank them, invite them back. If they find it to be fun, they are likely to be repeat guests…and you can build a relationship. </a:t>
            </a:r>
            <a:endParaRPr lang="en-US" dirty="0">
              <a:latin typeface="Georgia" panose="02040502050405020303" pitchFamily="18" charset="0"/>
            </a:endParaRPr>
          </a:p>
          <a:p>
            <a:pPr lvl="0"/>
            <a:r>
              <a:rPr lang="en-US" dirty="0" smtClean="0">
                <a:latin typeface="Georgia" panose="02040502050405020303" pitchFamily="18" charset="0"/>
              </a:rPr>
              <a:t>Be purpose filled at events, individually and as a board.</a:t>
            </a:r>
            <a:endParaRPr lang="en-US" dirty="0">
              <a:latin typeface="Georgia" panose="02040502050405020303" pitchFamily="18" charset="0"/>
            </a:endParaRPr>
          </a:p>
          <a:p>
            <a:pPr lvl="0"/>
            <a:r>
              <a:rPr lang="en-US" dirty="0" smtClean="0">
                <a:latin typeface="Georgia" panose="02040502050405020303" pitchFamily="18" charset="0"/>
              </a:rPr>
              <a:t>Give </a:t>
            </a:r>
            <a:r>
              <a:rPr lang="en-US" dirty="0">
                <a:latin typeface="Georgia" panose="02040502050405020303" pitchFamily="18" charset="0"/>
              </a:rPr>
              <a:t>people ownership of events over areas. Cross training.</a:t>
            </a:r>
          </a:p>
          <a:p>
            <a:pPr lvl="0"/>
            <a:r>
              <a:rPr lang="en-US" dirty="0" smtClean="0">
                <a:latin typeface="Georgia" panose="02040502050405020303" pitchFamily="18" charset="0"/>
              </a:rPr>
              <a:t>Follow up </a:t>
            </a:r>
            <a:r>
              <a:rPr lang="en-US" dirty="0">
                <a:latin typeface="Georgia" panose="02040502050405020303" pitchFamily="18" charset="0"/>
              </a:rPr>
              <a:t>after events with thanks </a:t>
            </a:r>
            <a:r>
              <a:rPr lang="en-US" dirty="0" err="1">
                <a:latin typeface="Georgia" panose="02040502050405020303" pitchFamily="18" charset="0"/>
              </a:rPr>
              <a:t>you’s</a:t>
            </a:r>
            <a:r>
              <a:rPr lang="en-US" dirty="0">
                <a:latin typeface="Georgia" panose="02040502050405020303" pitchFamily="18" charset="0"/>
              </a:rPr>
              <a:t> and positives.  Tell </a:t>
            </a:r>
            <a:r>
              <a:rPr lang="en-US" dirty="0" smtClean="0">
                <a:latin typeface="Georgia" panose="02040502050405020303" pitchFamily="18" charset="0"/>
              </a:rPr>
              <a:t>stories internally and externally.</a:t>
            </a:r>
            <a:endParaRPr lang="en-US" dirty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en-US" sz="2000" i="1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AutoNum type="arabicParenR"/>
            </a:pPr>
            <a:endParaRPr lang="en-US" sz="2000" i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AutoNum type="arabicParenR"/>
            </a:pPr>
            <a:endParaRPr lang="en-US" sz="2000" i="1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50C71E7-FA55-4D29-B4C1-1555B9803517}"/>
              </a:ext>
            </a:extLst>
          </p:cNvPr>
          <p:cNvGrpSpPr/>
          <p:nvPr/>
        </p:nvGrpSpPr>
        <p:grpSpPr>
          <a:xfrm>
            <a:off x="0" y="0"/>
            <a:ext cx="12192000" cy="843094"/>
            <a:chOff x="0" y="6014906"/>
            <a:chExt cx="12192000" cy="84309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CF37C36-B35A-4805-8353-E8B665D6F68D}"/>
                </a:ext>
              </a:extLst>
            </p:cNvPr>
            <p:cNvSpPr/>
            <p:nvPr/>
          </p:nvSpPr>
          <p:spPr>
            <a:xfrm>
              <a:off x="0" y="6014906"/>
              <a:ext cx="12192000" cy="843094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421A24"/>
                </a:gs>
                <a:gs pos="100000">
                  <a:srgbClr val="782F4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83CDEB8-03F9-49A0-861A-E9534210BC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7" y="6048551"/>
              <a:ext cx="2350249" cy="7742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800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526473"/>
            <a:ext cx="11169073" cy="116421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3600" dirty="0" smtClean="0">
                <a:latin typeface="Georgia" panose="02040502050405020303" pitchFamily="18" charset="0"/>
              </a:rPr>
              <a:t>Let’s Hear from one of the most successful Noles in this area.</a:t>
            </a:r>
            <a:endParaRPr lang="en-US" sz="36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0327"/>
            <a:ext cx="10947400" cy="48675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 algn="ctr">
              <a:buNone/>
            </a:pPr>
            <a:r>
              <a:rPr lang="en-US" sz="3300" b="1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Jesse Wexler</a:t>
            </a:r>
          </a:p>
          <a:p>
            <a:pPr lvl="0"/>
            <a:r>
              <a:rPr lang="en-US" dirty="0" smtClean="0">
                <a:latin typeface="Georgia" panose="02040502050405020303" pitchFamily="18" charset="0"/>
              </a:rPr>
              <a:t>B.S. (‘06), International Affairs from Coral Springs.</a:t>
            </a:r>
          </a:p>
          <a:p>
            <a:pPr marL="0" lv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lvl="0"/>
            <a:r>
              <a:rPr lang="en-US" dirty="0" smtClean="0">
                <a:latin typeface="Georgia" panose="02040502050405020303" pitchFamily="18" charset="0"/>
              </a:rPr>
              <a:t>Member of the </a:t>
            </a:r>
            <a:r>
              <a:rPr lang="en-US" i="1" dirty="0" smtClean="0">
                <a:latin typeface="Georgia" panose="02040502050405020303" pitchFamily="18" charset="0"/>
              </a:rPr>
              <a:t>Unconquered Spirit Society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</a:p>
          <a:p>
            <a:pPr marL="0" lvl="0" indent="0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pPr lvl="0"/>
            <a:r>
              <a:rPr lang="en-US" dirty="0" smtClean="0">
                <a:latin typeface="Georgia" panose="02040502050405020303" pitchFamily="18" charset="0"/>
              </a:rPr>
              <a:t>2019 Inductee, </a:t>
            </a:r>
            <a:r>
              <a:rPr lang="en-US" i="1" dirty="0" smtClean="0">
                <a:latin typeface="Georgia" panose="02040502050405020303" pitchFamily="18" charset="0"/>
              </a:rPr>
              <a:t>Circle of Gold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</a:p>
          <a:p>
            <a:pPr marL="0" lvl="0" indent="0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dirty="0">
                <a:latin typeface="Georgia" panose="02040502050405020303" pitchFamily="18" charset="0"/>
              </a:rPr>
              <a:t>Past-President, NYC Noles</a:t>
            </a:r>
          </a:p>
          <a:p>
            <a:pPr lvl="0"/>
            <a:endParaRPr lang="en-US" dirty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en-US" sz="2000" i="1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AutoNum type="arabicParenR"/>
            </a:pPr>
            <a:endParaRPr lang="en-US" sz="2000" i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AutoNum type="arabicParenR"/>
            </a:pPr>
            <a:endParaRPr lang="en-US" sz="2000" i="1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50C71E7-FA55-4D29-B4C1-1555B9803517}"/>
              </a:ext>
            </a:extLst>
          </p:cNvPr>
          <p:cNvGrpSpPr/>
          <p:nvPr/>
        </p:nvGrpSpPr>
        <p:grpSpPr>
          <a:xfrm>
            <a:off x="0" y="0"/>
            <a:ext cx="12192000" cy="843094"/>
            <a:chOff x="0" y="6014906"/>
            <a:chExt cx="12192000" cy="84309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CF37C36-B35A-4805-8353-E8B665D6F68D}"/>
                </a:ext>
              </a:extLst>
            </p:cNvPr>
            <p:cNvSpPr/>
            <p:nvPr/>
          </p:nvSpPr>
          <p:spPr>
            <a:xfrm>
              <a:off x="0" y="6014906"/>
              <a:ext cx="12192000" cy="843094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421A24"/>
                </a:gs>
                <a:gs pos="100000">
                  <a:srgbClr val="782F4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83CDEB8-03F9-49A0-861A-E9534210BC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7" y="6048551"/>
              <a:ext cx="2350249" cy="7742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864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764FB7AFF5A949BB850F93806D0FFA" ma:contentTypeVersion="12" ma:contentTypeDescription="Create a new document." ma:contentTypeScope="" ma:versionID="f73027d66608b44069bb56497258a402">
  <xsd:schema xmlns:xsd="http://www.w3.org/2001/XMLSchema" xmlns:xs="http://www.w3.org/2001/XMLSchema" xmlns:p="http://schemas.microsoft.com/office/2006/metadata/properties" xmlns:ns2="0285c447-f7af-476b-b5ff-6afe2b987494" xmlns:ns3="53a747a1-13ec-4174-a45c-2563b113c514" targetNamespace="http://schemas.microsoft.com/office/2006/metadata/properties" ma:root="true" ma:fieldsID="70af7494986d0f739cf193a4177a94b9" ns2:_="" ns3:_="">
    <xsd:import namespace="0285c447-f7af-476b-b5ff-6afe2b987494"/>
    <xsd:import namespace="53a747a1-13ec-4174-a45c-2563b113c5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5c447-f7af-476b-b5ff-6afe2b9874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747a1-13ec-4174-a45c-2563b113c51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3a747a1-13ec-4174-a45c-2563b113c514">
      <UserInfo>
        <DisplayName>Keith Cottrell</DisplayName>
        <AccountId>75</AccountId>
        <AccountType/>
      </UserInfo>
      <UserInfo>
        <DisplayName>Aimee Wirth</DisplayName>
        <AccountId>73</AccountId>
        <AccountType/>
      </UserInfo>
      <UserInfo>
        <DisplayName>Meaghan Eckerle</DisplayName>
        <AccountId>28</AccountId>
        <AccountType/>
      </UserInfo>
      <UserInfo>
        <DisplayName>Lindsey Alligood</DisplayName>
        <AccountId>69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8E3493D-3AE8-4822-A581-F5D7EF8F28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85c447-f7af-476b-b5ff-6afe2b987494"/>
    <ds:schemaRef ds:uri="53a747a1-13ec-4174-a45c-2563b113c5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66D0CD-001C-4B2B-9C96-0872F69EB8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494912-269F-477D-A596-2DF1305F56DD}">
  <ds:schemaRefs>
    <ds:schemaRef ds:uri="http://purl.org/dc/terms/"/>
    <ds:schemaRef ds:uri="http://schemas.microsoft.com/office/2006/documentManagement/types"/>
    <ds:schemaRef ds:uri="http://purl.org/dc/dcmitype/"/>
    <ds:schemaRef ds:uri="53a747a1-13ec-4174-a45c-2563b113c51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285c447-f7af-476b-b5ff-6afe2b98749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606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Georgia</vt:lpstr>
      <vt:lpstr>Times New Roman</vt:lpstr>
      <vt:lpstr>Wingdings</vt:lpstr>
      <vt:lpstr>1_Office Theme</vt:lpstr>
      <vt:lpstr>PowerPoint Presentation</vt:lpstr>
      <vt:lpstr> Better boards begin with…you!</vt:lpstr>
      <vt:lpstr> Before the first board meeting…or now!</vt:lpstr>
      <vt:lpstr> Q: “How do I get people to work &amp; be effective, especially when football is rough?”</vt:lpstr>
      <vt:lpstr> Q: “How do I get people to stick &amp; stay?</vt:lpstr>
      <vt:lpstr> Let’s Hear from one of the most successful Noles in this area.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Help?</dc:title>
  <dc:creator>Powers, Whitney</dc:creator>
  <cp:lastModifiedBy>Keith Cottrell</cp:lastModifiedBy>
  <cp:revision>43</cp:revision>
  <cp:lastPrinted>2020-10-01T17:15:46Z</cp:lastPrinted>
  <dcterms:created xsi:type="dcterms:W3CDTF">2019-09-18T15:19:40Z</dcterms:created>
  <dcterms:modified xsi:type="dcterms:W3CDTF">2020-10-01T17:49:35Z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0x01010032764FB7AFF5A949BB850F93806D0FFA</vt:lpwstr>
  </property>
</Properties>
</file>